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34"/>
  </p:notesMasterIdLst>
  <p:sldIdLst>
    <p:sldId id="291" r:id="rId4"/>
    <p:sldId id="258" r:id="rId5"/>
    <p:sldId id="260" r:id="rId6"/>
    <p:sldId id="261" r:id="rId7"/>
    <p:sldId id="259" r:id="rId8"/>
    <p:sldId id="262" r:id="rId9"/>
    <p:sldId id="263" r:id="rId10"/>
    <p:sldId id="289" r:id="rId11"/>
    <p:sldId id="265" r:id="rId12"/>
    <p:sldId id="266" r:id="rId13"/>
    <p:sldId id="267" r:id="rId14"/>
    <p:sldId id="268" r:id="rId15"/>
    <p:sldId id="274" r:id="rId16"/>
    <p:sldId id="276" r:id="rId17"/>
    <p:sldId id="277" r:id="rId18"/>
    <p:sldId id="278" r:id="rId19"/>
    <p:sldId id="279" r:id="rId20"/>
    <p:sldId id="280" r:id="rId21"/>
    <p:sldId id="287" r:id="rId22"/>
    <p:sldId id="281" r:id="rId23"/>
    <p:sldId id="282" r:id="rId24"/>
    <p:sldId id="283" r:id="rId25"/>
    <p:sldId id="284" r:id="rId26"/>
    <p:sldId id="286" r:id="rId27"/>
    <p:sldId id="270" r:id="rId28"/>
    <p:sldId id="272" r:id="rId29"/>
    <p:sldId id="273" r:id="rId30"/>
    <p:sldId id="288" r:id="rId31"/>
    <p:sldId id="285" r:id="rId32"/>
    <p:sldId id="290" r:id="rId33"/>
  </p:sldIdLst>
  <p:sldSz cx="9144000" cy="6858000" type="screen4x3"/>
  <p:notesSz cx="6858000" cy="9144000"/>
  <p:custShowLst>
    <p:custShow name="Apresentação personalizada 1" id="0">
      <p:sldLst>
        <p:sld r:id="rId5"/>
      </p:sldLst>
    </p:custShow>
  </p:custShow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08" autoAdjust="0"/>
    <p:restoredTop sz="94660"/>
  </p:normalViewPr>
  <p:slideViewPr>
    <p:cSldViewPr>
      <p:cViewPr varScale="1">
        <p:scale>
          <a:sx n="89" d="100"/>
          <a:sy n="89" d="100"/>
        </p:scale>
        <p:origin x="7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91CA72-0E10-4965-B965-E89747DBCC0A}" type="doc">
      <dgm:prSet loTypeId="urn:microsoft.com/office/officeart/2005/8/layout/vProcess5" loCatId="process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pt-BR"/>
        </a:p>
      </dgm:t>
    </dgm:pt>
    <dgm:pt modelId="{81E9F582-A6A3-4348-8203-92015E525004}">
      <dgm:prSet phldrT="[Texto]"/>
      <dgm:spPr/>
      <dgm:t>
        <a:bodyPr/>
        <a:lstStyle/>
        <a:p>
          <a:r>
            <a:rPr lang="pt-BR" dirty="0" smtClean="0"/>
            <a:t>Os trabalhadores constatam que, no capitalismo, muitos trabalham e poucos lucram.</a:t>
          </a:r>
          <a:endParaRPr lang="pt-BR" dirty="0"/>
        </a:p>
      </dgm:t>
    </dgm:pt>
    <dgm:pt modelId="{9CB113C0-15E8-487C-BC25-C8D13554F949}" type="parTrans" cxnId="{3A63EEBB-F2D5-464E-A931-4FA1F7D62F07}">
      <dgm:prSet/>
      <dgm:spPr/>
      <dgm:t>
        <a:bodyPr/>
        <a:lstStyle/>
        <a:p>
          <a:endParaRPr lang="pt-BR"/>
        </a:p>
      </dgm:t>
    </dgm:pt>
    <dgm:pt modelId="{85CB8DC9-C285-4831-BAC2-FAB15E036047}" type="sibTrans" cxnId="{3A63EEBB-F2D5-464E-A931-4FA1F7D62F07}">
      <dgm:prSet/>
      <dgm:spPr/>
      <dgm:t>
        <a:bodyPr/>
        <a:lstStyle/>
        <a:p>
          <a:endParaRPr lang="pt-BR"/>
        </a:p>
      </dgm:t>
    </dgm:pt>
    <dgm:pt modelId="{D644D1DE-943E-4F07-82C1-D32F588A5E44}">
      <dgm:prSet phldrT="[Texto]"/>
      <dgm:spPr/>
      <dgm:t>
        <a:bodyPr/>
        <a:lstStyle/>
        <a:p>
          <a:r>
            <a:rPr lang="pt-BR" dirty="0" smtClean="0"/>
            <a:t>Os trabalhadores se organizam e passam a lutar contra os capitalistas para acabar com o capitalismo.</a:t>
          </a:r>
          <a:endParaRPr lang="pt-BR" dirty="0"/>
        </a:p>
      </dgm:t>
    </dgm:pt>
    <dgm:pt modelId="{8222BFBD-61F7-4916-832A-20FE15754A86}" type="parTrans" cxnId="{D7FC6E44-3987-4F55-82E4-D4142F87BCC2}">
      <dgm:prSet/>
      <dgm:spPr/>
      <dgm:t>
        <a:bodyPr/>
        <a:lstStyle/>
        <a:p>
          <a:endParaRPr lang="pt-BR"/>
        </a:p>
      </dgm:t>
    </dgm:pt>
    <dgm:pt modelId="{D63F6E46-AE12-4456-A756-1B6BD0EC46DB}" type="sibTrans" cxnId="{D7FC6E44-3987-4F55-82E4-D4142F87BCC2}">
      <dgm:prSet/>
      <dgm:spPr/>
      <dgm:t>
        <a:bodyPr/>
        <a:lstStyle/>
        <a:p>
          <a:endParaRPr lang="pt-BR"/>
        </a:p>
      </dgm:t>
    </dgm:pt>
    <dgm:pt modelId="{3A401391-1E93-477E-8B7A-2B9D276145D5}">
      <dgm:prSet phldrT="[Texto]"/>
      <dgm:spPr/>
      <dgm:t>
        <a:bodyPr/>
        <a:lstStyle/>
        <a:p>
          <a:r>
            <a:rPr lang="pt-BR" dirty="0" smtClean="0"/>
            <a:t>A vitória leva à substituição da burguesia pelos representantes dos trabalhadores no poder.</a:t>
          </a:r>
          <a:endParaRPr lang="pt-BR" dirty="0"/>
        </a:p>
      </dgm:t>
    </dgm:pt>
    <dgm:pt modelId="{C0D1AC2E-C9E1-4D95-960E-C2CB4BB58EBE}" type="parTrans" cxnId="{D5C2A925-3190-497F-93EB-15DC4BF28967}">
      <dgm:prSet/>
      <dgm:spPr/>
      <dgm:t>
        <a:bodyPr/>
        <a:lstStyle/>
        <a:p>
          <a:endParaRPr lang="pt-BR"/>
        </a:p>
      </dgm:t>
    </dgm:pt>
    <dgm:pt modelId="{6CEC1FE4-CD06-4B78-8578-239D19575867}" type="sibTrans" cxnId="{D5C2A925-3190-497F-93EB-15DC4BF28967}">
      <dgm:prSet/>
      <dgm:spPr/>
      <dgm:t>
        <a:bodyPr/>
        <a:lstStyle/>
        <a:p>
          <a:endParaRPr lang="pt-BR"/>
        </a:p>
      </dgm:t>
    </dgm:pt>
    <dgm:pt modelId="{1AC7C236-D7E0-4C5E-9F47-C7DA68BE2193}">
      <dgm:prSet phldrT="[Texto]"/>
      <dgm:spPr/>
      <dgm:t>
        <a:bodyPr/>
        <a:lstStyle/>
        <a:p>
          <a:r>
            <a:rPr lang="pt-BR" dirty="0" smtClean="0"/>
            <a:t>O governo implanta o socialismo: os meios de produção passam a ser do Estado.</a:t>
          </a:r>
          <a:endParaRPr lang="pt-BR" dirty="0"/>
        </a:p>
      </dgm:t>
    </dgm:pt>
    <dgm:pt modelId="{EA5A7F61-D3FC-4AC2-ADFB-F3DDB50D2BFE}" type="parTrans" cxnId="{8B089D9B-2809-4BE1-A19B-83F3182F15A2}">
      <dgm:prSet/>
      <dgm:spPr/>
      <dgm:t>
        <a:bodyPr/>
        <a:lstStyle/>
        <a:p>
          <a:endParaRPr lang="pt-BR"/>
        </a:p>
      </dgm:t>
    </dgm:pt>
    <dgm:pt modelId="{B5C0ED11-6120-4E88-8FA7-0E0F2AA7A1C3}" type="sibTrans" cxnId="{8B089D9B-2809-4BE1-A19B-83F3182F15A2}">
      <dgm:prSet/>
      <dgm:spPr/>
      <dgm:t>
        <a:bodyPr/>
        <a:lstStyle/>
        <a:p>
          <a:endParaRPr lang="pt-BR"/>
        </a:p>
      </dgm:t>
    </dgm:pt>
    <dgm:pt modelId="{17686D2C-9E9E-4DC9-AD52-A5ADB39094DC}">
      <dgm:prSet phldrT="[Texto]"/>
      <dgm:spPr/>
      <dgm:t>
        <a:bodyPr/>
        <a:lstStyle/>
        <a:p>
          <a:r>
            <a:rPr lang="pt-BR" dirty="0" smtClean="0"/>
            <a:t>Posteriormente, o socialismo dá lugar ao comunismo quando os meios de produção são socializados.</a:t>
          </a:r>
          <a:endParaRPr lang="pt-BR" dirty="0"/>
        </a:p>
      </dgm:t>
    </dgm:pt>
    <dgm:pt modelId="{F1AD4169-4C41-4581-A803-CA5D8AA22209}" type="parTrans" cxnId="{DA27FBCF-CCAE-4F8E-A34A-4D0FE9BF5478}">
      <dgm:prSet/>
      <dgm:spPr/>
      <dgm:t>
        <a:bodyPr/>
        <a:lstStyle/>
        <a:p>
          <a:endParaRPr lang="pt-BR"/>
        </a:p>
      </dgm:t>
    </dgm:pt>
    <dgm:pt modelId="{BB891A01-039B-4627-BAB0-CEFB48A64537}" type="sibTrans" cxnId="{DA27FBCF-CCAE-4F8E-A34A-4D0FE9BF5478}">
      <dgm:prSet/>
      <dgm:spPr/>
      <dgm:t>
        <a:bodyPr/>
        <a:lstStyle/>
        <a:p>
          <a:endParaRPr lang="pt-BR"/>
        </a:p>
      </dgm:t>
    </dgm:pt>
    <dgm:pt modelId="{B65AED65-380C-43FF-9EFD-336C7AF6C8A8}" type="pres">
      <dgm:prSet presAssocID="{6A91CA72-0E10-4965-B965-E89747DBCC0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1E30D0E-9945-4B12-8556-50039438B58D}" type="pres">
      <dgm:prSet presAssocID="{6A91CA72-0E10-4965-B965-E89747DBCC0A}" presName="dummyMaxCanvas" presStyleCnt="0">
        <dgm:presLayoutVars/>
      </dgm:prSet>
      <dgm:spPr/>
    </dgm:pt>
    <dgm:pt modelId="{5CAC4100-35A9-4E65-B7BB-DCB6525B9C53}" type="pres">
      <dgm:prSet presAssocID="{6A91CA72-0E10-4965-B965-E89747DBCC0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22111E-2159-4311-B098-1B72CB78FD7F}" type="pres">
      <dgm:prSet presAssocID="{6A91CA72-0E10-4965-B965-E89747DBCC0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605985-FD4F-499A-883A-BCAC04959DA2}" type="pres">
      <dgm:prSet presAssocID="{6A91CA72-0E10-4965-B965-E89747DBCC0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B18FAE3-4819-4976-A777-58B2163AA6A0}" type="pres">
      <dgm:prSet presAssocID="{6A91CA72-0E10-4965-B965-E89747DBCC0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725A214-E04D-4DA7-886D-92AE204A28AC}" type="pres">
      <dgm:prSet presAssocID="{6A91CA72-0E10-4965-B965-E89747DBCC0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9F2F61-DB15-4E54-9B67-8E12A6C8A7D1}" type="pres">
      <dgm:prSet presAssocID="{6A91CA72-0E10-4965-B965-E89747DBCC0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F74FD06-B265-451D-AF03-58BBDB254B82}" type="pres">
      <dgm:prSet presAssocID="{6A91CA72-0E10-4965-B965-E89747DBCC0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505AE50-53F5-4695-AD67-44830E5D9963}" type="pres">
      <dgm:prSet presAssocID="{6A91CA72-0E10-4965-B965-E89747DBCC0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4A247D-A853-42C0-AD8E-70E3F4432860}" type="pres">
      <dgm:prSet presAssocID="{6A91CA72-0E10-4965-B965-E89747DBCC0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94B4FF5-ADDE-4A27-A8D7-0B1BFFB99A42}" type="pres">
      <dgm:prSet presAssocID="{6A91CA72-0E10-4965-B965-E89747DBCC0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4AB1A6-5B31-49AB-B9EC-8D0250D389BA}" type="pres">
      <dgm:prSet presAssocID="{6A91CA72-0E10-4965-B965-E89747DBCC0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34005B-6984-4176-B42E-7F22058F751C}" type="pres">
      <dgm:prSet presAssocID="{6A91CA72-0E10-4965-B965-E89747DBCC0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2E9104-687E-4E6B-A316-9337521A2890}" type="pres">
      <dgm:prSet presAssocID="{6A91CA72-0E10-4965-B965-E89747DBCC0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836222-F5E4-428A-9BDB-A6ED5B3F5242}" type="pres">
      <dgm:prSet presAssocID="{6A91CA72-0E10-4965-B965-E89747DBCC0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7C8E733-C3CF-4B75-8F55-8F0ED782A936}" type="presOf" srcId="{3A401391-1E93-477E-8B7A-2B9D276145D5}" destId="{D8605985-FD4F-499A-883A-BCAC04959DA2}" srcOrd="0" destOrd="0" presId="urn:microsoft.com/office/officeart/2005/8/layout/vProcess5"/>
    <dgm:cxn modelId="{8B089D9B-2809-4BE1-A19B-83F3182F15A2}" srcId="{6A91CA72-0E10-4965-B965-E89747DBCC0A}" destId="{1AC7C236-D7E0-4C5E-9F47-C7DA68BE2193}" srcOrd="3" destOrd="0" parTransId="{EA5A7F61-D3FC-4AC2-ADFB-F3DDB50D2BFE}" sibTransId="{B5C0ED11-6120-4E88-8FA7-0E0F2AA7A1C3}"/>
    <dgm:cxn modelId="{80F14C5B-F31B-476A-83DB-B7639C64013A}" type="presOf" srcId="{17686D2C-9E9E-4DC9-AD52-A5ADB39094DC}" destId="{76836222-F5E4-428A-9BDB-A6ED5B3F5242}" srcOrd="1" destOrd="0" presId="urn:microsoft.com/office/officeart/2005/8/layout/vProcess5"/>
    <dgm:cxn modelId="{DA27FBCF-CCAE-4F8E-A34A-4D0FE9BF5478}" srcId="{6A91CA72-0E10-4965-B965-E89747DBCC0A}" destId="{17686D2C-9E9E-4DC9-AD52-A5ADB39094DC}" srcOrd="4" destOrd="0" parTransId="{F1AD4169-4C41-4581-A803-CA5D8AA22209}" sibTransId="{BB891A01-039B-4627-BAB0-CEFB48A64537}"/>
    <dgm:cxn modelId="{B12E73B8-2750-4C0B-95AA-BE27473E3F4F}" type="presOf" srcId="{6CEC1FE4-CD06-4B78-8578-239D19575867}" destId="{6505AE50-53F5-4695-AD67-44830E5D9963}" srcOrd="0" destOrd="0" presId="urn:microsoft.com/office/officeart/2005/8/layout/vProcess5"/>
    <dgm:cxn modelId="{F6415602-3BBE-49FD-959E-6CEF97CF1CF7}" type="presOf" srcId="{81E9F582-A6A3-4348-8203-92015E525004}" destId="{694B4FF5-ADDE-4A27-A8D7-0B1BFFB99A42}" srcOrd="1" destOrd="0" presId="urn:microsoft.com/office/officeart/2005/8/layout/vProcess5"/>
    <dgm:cxn modelId="{E105D3C6-0639-47C7-859A-9B8FC9A1D8DA}" type="presOf" srcId="{B5C0ED11-6120-4E88-8FA7-0E0F2AA7A1C3}" destId="{894A247D-A853-42C0-AD8E-70E3F4432860}" srcOrd="0" destOrd="0" presId="urn:microsoft.com/office/officeart/2005/8/layout/vProcess5"/>
    <dgm:cxn modelId="{D5C2A925-3190-497F-93EB-15DC4BF28967}" srcId="{6A91CA72-0E10-4965-B965-E89747DBCC0A}" destId="{3A401391-1E93-477E-8B7A-2B9D276145D5}" srcOrd="2" destOrd="0" parTransId="{C0D1AC2E-C9E1-4D95-960E-C2CB4BB58EBE}" sibTransId="{6CEC1FE4-CD06-4B78-8578-239D19575867}"/>
    <dgm:cxn modelId="{5F5709ED-52DE-4BB1-AB9B-8DFF7A2E8D93}" type="presOf" srcId="{1AC7C236-D7E0-4C5E-9F47-C7DA68BE2193}" destId="{4B18FAE3-4819-4976-A777-58B2163AA6A0}" srcOrd="0" destOrd="0" presId="urn:microsoft.com/office/officeart/2005/8/layout/vProcess5"/>
    <dgm:cxn modelId="{D30275DA-CD3C-494B-BCC6-473CB709AA8C}" type="presOf" srcId="{D644D1DE-943E-4F07-82C1-D32F588A5E44}" destId="{D34AB1A6-5B31-49AB-B9EC-8D0250D389BA}" srcOrd="1" destOrd="0" presId="urn:microsoft.com/office/officeart/2005/8/layout/vProcess5"/>
    <dgm:cxn modelId="{DB55C193-ABF5-474E-83A1-1FC84FE783E5}" type="presOf" srcId="{1AC7C236-D7E0-4C5E-9F47-C7DA68BE2193}" destId="{202E9104-687E-4E6B-A316-9337521A2890}" srcOrd="1" destOrd="0" presId="urn:microsoft.com/office/officeart/2005/8/layout/vProcess5"/>
    <dgm:cxn modelId="{D5745E7A-CA59-4992-82E1-BDE85D6A20D0}" type="presOf" srcId="{85CB8DC9-C285-4831-BAC2-FAB15E036047}" destId="{D69F2F61-DB15-4E54-9B67-8E12A6C8A7D1}" srcOrd="0" destOrd="0" presId="urn:microsoft.com/office/officeart/2005/8/layout/vProcess5"/>
    <dgm:cxn modelId="{3A63EEBB-F2D5-464E-A931-4FA1F7D62F07}" srcId="{6A91CA72-0E10-4965-B965-E89747DBCC0A}" destId="{81E9F582-A6A3-4348-8203-92015E525004}" srcOrd="0" destOrd="0" parTransId="{9CB113C0-15E8-487C-BC25-C8D13554F949}" sibTransId="{85CB8DC9-C285-4831-BAC2-FAB15E036047}"/>
    <dgm:cxn modelId="{CBEBA38C-2CDE-4134-A62C-4E7B9A52DFB3}" type="presOf" srcId="{D644D1DE-943E-4F07-82C1-D32F588A5E44}" destId="{2622111E-2159-4311-B098-1B72CB78FD7F}" srcOrd="0" destOrd="0" presId="urn:microsoft.com/office/officeart/2005/8/layout/vProcess5"/>
    <dgm:cxn modelId="{DBF6AC9C-4896-4F85-B550-E1A048446D6C}" type="presOf" srcId="{6A91CA72-0E10-4965-B965-E89747DBCC0A}" destId="{B65AED65-380C-43FF-9EFD-336C7AF6C8A8}" srcOrd="0" destOrd="0" presId="urn:microsoft.com/office/officeart/2005/8/layout/vProcess5"/>
    <dgm:cxn modelId="{2795C1B4-39B3-4A6A-B905-4F58AE6C2235}" type="presOf" srcId="{81E9F582-A6A3-4348-8203-92015E525004}" destId="{5CAC4100-35A9-4E65-B7BB-DCB6525B9C53}" srcOrd="0" destOrd="0" presId="urn:microsoft.com/office/officeart/2005/8/layout/vProcess5"/>
    <dgm:cxn modelId="{D72B2647-2FA5-4F54-9FDC-D51FC3B0402D}" type="presOf" srcId="{17686D2C-9E9E-4DC9-AD52-A5ADB39094DC}" destId="{C725A214-E04D-4DA7-886D-92AE204A28AC}" srcOrd="0" destOrd="0" presId="urn:microsoft.com/office/officeart/2005/8/layout/vProcess5"/>
    <dgm:cxn modelId="{D7FC6E44-3987-4F55-82E4-D4142F87BCC2}" srcId="{6A91CA72-0E10-4965-B965-E89747DBCC0A}" destId="{D644D1DE-943E-4F07-82C1-D32F588A5E44}" srcOrd="1" destOrd="0" parTransId="{8222BFBD-61F7-4916-832A-20FE15754A86}" sibTransId="{D63F6E46-AE12-4456-A756-1B6BD0EC46DB}"/>
    <dgm:cxn modelId="{1EF161C5-B332-4D14-8E61-AC5A1B939B9E}" type="presOf" srcId="{D63F6E46-AE12-4456-A756-1B6BD0EC46DB}" destId="{7F74FD06-B265-451D-AF03-58BBDB254B82}" srcOrd="0" destOrd="0" presId="urn:microsoft.com/office/officeart/2005/8/layout/vProcess5"/>
    <dgm:cxn modelId="{FCE52D9C-33C3-486A-AC74-F825743BF6B8}" type="presOf" srcId="{3A401391-1E93-477E-8B7A-2B9D276145D5}" destId="{6234005B-6984-4176-B42E-7F22058F751C}" srcOrd="1" destOrd="0" presId="urn:microsoft.com/office/officeart/2005/8/layout/vProcess5"/>
    <dgm:cxn modelId="{0D120CE9-F69F-4A14-8233-32BA81ADDA4D}" type="presParOf" srcId="{B65AED65-380C-43FF-9EFD-336C7AF6C8A8}" destId="{11E30D0E-9945-4B12-8556-50039438B58D}" srcOrd="0" destOrd="0" presId="urn:microsoft.com/office/officeart/2005/8/layout/vProcess5"/>
    <dgm:cxn modelId="{0E70CA5C-60C4-4837-9A8B-DA879DC0D2D6}" type="presParOf" srcId="{B65AED65-380C-43FF-9EFD-336C7AF6C8A8}" destId="{5CAC4100-35A9-4E65-B7BB-DCB6525B9C53}" srcOrd="1" destOrd="0" presId="urn:microsoft.com/office/officeart/2005/8/layout/vProcess5"/>
    <dgm:cxn modelId="{1B8E3C7E-33EE-46C2-979B-7FFC1F48F21B}" type="presParOf" srcId="{B65AED65-380C-43FF-9EFD-336C7AF6C8A8}" destId="{2622111E-2159-4311-B098-1B72CB78FD7F}" srcOrd="2" destOrd="0" presId="urn:microsoft.com/office/officeart/2005/8/layout/vProcess5"/>
    <dgm:cxn modelId="{6E87AECE-31FD-4616-AC7C-23F4EA031932}" type="presParOf" srcId="{B65AED65-380C-43FF-9EFD-336C7AF6C8A8}" destId="{D8605985-FD4F-499A-883A-BCAC04959DA2}" srcOrd="3" destOrd="0" presId="urn:microsoft.com/office/officeart/2005/8/layout/vProcess5"/>
    <dgm:cxn modelId="{5D906F07-8701-4B27-815E-ED81ADBF3396}" type="presParOf" srcId="{B65AED65-380C-43FF-9EFD-336C7AF6C8A8}" destId="{4B18FAE3-4819-4976-A777-58B2163AA6A0}" srcOrd="4" destOrd="0" presId="urn:microsoft.com/office/officeart/2005/8/layout/vProcess5"/>
    <dgm:cxn modelId="{573D89EA-4515-4D79-9471-87493E225C4C}" type="presParOf" srcId="{B65AED65-380C-43FF-9EFD-336C7AF6C8A8}" destId="{C725A214-E04D-4DA7-886D-92AE204A28AC}" srcOrd="5" destOrd="0" presId="urn:microsoft.com/office/officeart/2005/8/layout/vProcess5"/>
    <dgm:cxn modelId="{A67DE2E7-F50E-4226-AC5E-EC15D2897C67}" type="presParOf" srcId="{B65AED65-380C-43FF-9EFD-336C7AF6C8A8}" destId="{D69F2F61-DB15-4E54-9B67-8E12A6C8A7D1}" srcOrd="6" destOrd="0" presId="urn:microsoft.com/office/officeart/2005/8/layout/vProcess5"/>
    <dgm:cxn modelId="{438A94C9-C83F-4670-936B-A01598C66AF8}" type="presParOf" srcId="{B65AED65-380C-43FF-9EFD-336C7AF6C8A8}" destId="{7F74FD06-B265-451D-AF03-58BBDB254B82}" srcOrd="7" destOrd="0" presId="urn:microsoft.com/office/officeart/2005/8/layout/vProcess5"/>
    <dgm:cxn modelId="{8D52B869-EB94-42E0-9898-F5DEE5C15DB4}" type="presParOf" srcId="{B65AED65-380C-43FF-9EFD-336C7AF6C8A8}" destId="{6505AE50-53F5-4695-AD67-44830E5D9963}" srcOrd="8" destOrd="0" presId="urn:microsoft.com/office/officeart/2005/8/layout/vProcess5"/>
    <dgm:cxn modelId="{77477A1A-A00D-4608-AA7B-38930FABFEA2}" type="presParOf" srcId="{B65AED65-380C-43FF-9EFD-336C7AF6C8A8}" destId="{894A247D-A853-42C0-AD8E-70E3F4432860}" srcOrd="9" destOrd="0" presId="urn:microsoft.com/office/officeart/2005/8/layout/vProcess5"/>
    <dgm:cxn modelId="{0E82171B-DDB8-436A-8C4B-406A35F0A663}" type="presParOf" srcId="{B65AED65-380C-43FF-9EFD-336C7AF6C8A8}" destId="{694B4FF5-ADDE-4A27-A8D7-0B1BFFB99A42}" srcOrd="10" destOrd="0" presId="urn:microsoft.com/office/officeart/2005/8/layout/vProcess5"/>
    <dgm:cxn modelId="{D87145EF-7A85-4BA5-9574-78ACFCAF649C}" type="presParOf" srcId="{B65AED65-380C-43FF-9EFD-336C7AF6C8A8}" destId="{D34AB1A6-5B31-49AB-B9EC-8D0250D389BA}" srcOrd="11" destOrd="0" presId="urn:microsoft.com/office/officeart/2005/8/layout/vProcess5"/>
    <dgm:cxn modelId="{908BAE79-E364-4AD7-B9F5-B90FDB03F782}" type="presParOf" srcId="{B65AED65-380C-43FF-9EFD-336C7AF6C8A8}" destId="{6234005B-6984-4176-B42E-7F22058F751C}" srcOrd="12" destOrd="0" presId="urn:microsoft.com/office/officeart/2005/8/layout/vProcess5"/>
    <dgm:cxn modelId="{AD1F2C77-F199-4263-B895-4D88143D7B3F}" type="presParOf" srcId="{B65AED65-380C-43FF-9EFD-336C7AF6C8A8}" destId="{202E9104-687E-4E6B-A316-9337521A2890}" srcOrd="13" destOrd="0" presId="urn:microsoft.com/office/officeart/2005/8/layout/vProcess5"/>
    <dgm:cxn modelId="{ECA00B2E-8D00-49CB-8286-454317A98807}" type="presParOf" srcId="{B65AED65-380C-43FF-9EFD-336C7AF6C8A8}" destId="{76836222-F5E4-428A-9BDB-A6ED5B3F524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C4100-35A9-4E65-B7BB-DCB6525B9C53}">
      <dsp:nvSpPr>
        <dsp:cNvPr id="0" name=""/>
        <dsp:cNvSpPr/>
      </dsp:nvSpPr>
      <dsp:spPr>
        <a:xfrm>
          <a:off x="0" y="0"/>
          <a:ext cx="6791763" cy="1010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Os trabalhadores constatam que, no capitalismo, muitos trabalham e poucos lucram.</a:t>
          </a:r>
          <a:endParaRPr lang="pt-BR" sz="1900" kern="1200" dirty="0"/>
        </a:p>
      </dsp:txBody>
      <dsp:txXfrm>
        <a:off x="29611" y="29611"/>
        <a:ext cx="5582537" cy="951770"/>
      </dsp:txXfrm>
    </dsp:sp>
    <dsp:sp modelId="{2622111E-2159-4311-B098-1B72CB78FD7F}">
      <dsp:nvSpPr>
        <dsp:cNvPr id="0" name=""/>
        <dsp:cNvSpPr/>
      </dsp:nvSpPr>
      <dsp:spPr>
        <a:xfrm>
          <a:off x="507177" y="1151407"/>
          <a:ext cx="6791763" cy="1010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Os trabalhadores se organizam e passam a lutar contra os capitalistas para acabar com o capitalismo.</a:t>
          </a:r>
          <a:endParaRPr lang="pt-BR" sz="1900" kern="1200" dirty="0"/>
        </a:p>
      </dsp:txBody>
      <dsp:txXfrm>
        <a:off x="536788" y="1181018"/>
        <a:ext cx="5568219" cy="951770"/>
      </dsp:txXfrm>
    </dsp:sp>
    <dsp:sp modelId="{D8605985-FD4F-499A-883A-BCAC04959DA2}">
      <dsp:nvSpPr>
        <dsp:cNvPr id="0" name=""/>
        <dsp:cNvSpPr/>
      </dsp:nvSpPr>
      <dsp:spPr>
        <a:xfrm>
          <a:off x="1014354" y="2302815"/>
          <a:ext cx="6791763" cy="1010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 vitória leva à substituição da burguesia pelos representantes dos trabalhadores no poder.</a:t>
          </a:r>
          <a:endParaRPr lang="pt-BR" sz="1900" kern="1200" dirty="0"/>
        </a:p>
      </dsp:txBody>
      <dsp:txXfrm>
        <a:off x="1043965" y="2332426"/>
        <a:ext cx="5568219" cy="951770"/>
      </dsp:txXfrm>
    </dsp:sp>
    <dsp:sp modelId="{4B18FAE3-4819-4976-A777-58B2163AA6A0}">
      <dsp:nvSpPr>
        <dsp:cNvPr id="0" name=""/>
        <dsp:cNvSpPr/>
      </dsp:nvSpPr>
      <dsp:spPr>
        <a:xfrm>
          <a:off x="1521531" y="3454223"/>
          <a:ext cx="6791763" cy="1010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O governo implanta o socialismo: os meios de produção passam a ser do Estado.</a:t>
          </a:r>
          <a:endParaRPr lang="pt-BR" sz="1900" kern="1200" dirty="0"/>
        </a:p>
      </dsp:txBody>
      <dsp:txXfrm>
        <a:off x="1551142" y="3483834"/>
        <a:ext cx="5568219" cy="951770"/>
      </dsp:txXfrm>
    </dsp:sp>
    <dsp:sp modelId="{C725A214-E04D-4DA7-886D-92AE204A28AC}">
      <dsp:nvSpPr>
        <dsp:cNvPr id="0" name=""/>
        <dsp:cNvSpPr/>
      </dsp:nvSpPr>
      <dsp:spPr>
        <a:xfrm>
          <a:off x="2028708" y="4605631"/>
          <a:ext cx="6791763" cy="1010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Posteriormente, o socialismo dá lugar ao comunismo quando os meios de produção são socializados.</a:t>
          </a:r>
          <a:endParaRPr lang="pt-BR" sz="1900" kern="1200" dirty="0"/>
        </a:p>
      </dsp:txBody>
      <dsp:txXfrm>
        <a:off x="2058319" y="4635242"/>
        <a:ext cx="5568219" cy="951770"/>
      </dsp:txXfrm>
    </dsp:sp>
    <dsp:sp modelId="{D69F2F61-DB15-4E54-9B67-8E12A6C8A7D1}">
      <dsp:nvSpPr>
        <dsp:cNvPr id="0" name=""/>
        <dsp:cNvSpPr/>
      </dsp:nvSpPr>
      <dsp:spPr>
        <a:xfrm>
          <a:off x="6134618" y="738586"/>
          <a:ext cx="657145" cy="6571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900" kern="1200"/>
        </a:p>
      </dsp:txBody>
      <dsp:txXfrm>
        <a:off x="6282476" y="738586"/>
        <a:ext cx="361429" cy="494502"/>
      </dsp:txXfrm>
    </dsp:sp>
    <dsp:sp modelId="{7F74FD06-B265-451D-AF03-58BBDB254B82}">
      <dsp:nvSpPr>
        <dsp:cNvPr id="0" name=""/>
        <dsp:cNvSpPr/>
      </dsp:nvSpPr>
      <dsp:spPr>
        <a:xfrm>
          <a:off x="6641795" y="1889993"/>
          <a:ext cx="657145" cy="65714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900" kern="1200"/>
        </a:p>
      </dsp:txBody>
      <dsp:txXfrm>
        <a:off x="6789653" y="1889993"/>
        <a:ext cx="361429" cy="494502"/>
      </dsp:txXfrm>
    </dsp:sp>
    <dsp:sp modelId="{6505AE50-53F5-4695-AD67-44830E5D9963}">
      <dsp:nvSpPr>
        <dsp:cNvPr id="0" name=""/>
        <dsp:cNvSpPr/>
      </dsp:nvSpPr>
      <dsp:spPr>
        <a:xfrm>
          <a:off x="7148972" y="3024552"/>
          <a:ext cx="657145" cy="6571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900" kern="1200"/>
        </a:p>
      </dsp:txBody>
      <dsp:txXfrm>
        <a:off x="7296830" y="3024552"/>
        <a:ext cx="361429" cy="494502"/>
      </dsp:txXfrm>
    </dsp:sp>
    <dsp:sp modelId="{894A247D-A853-42C0-AD8E-70E3F4432860}">
      <dsp:nvSpPr>
        <dsp:cNvPr id="0" name=""/>
        <dsp:cNvSpPr/>
      </dsp:nvSpPr>
      <dsp:spPr>
        <a:xfrm>
          <a:off x="7656149" y="4187193"/>
          <a:ext cx="657145" cy="6571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900" kern="1200"/>
        </a:p>
      </dsp:txBody>
      <dsp:txXfrm>
        <a:off x="7804007" y="4187193"/>
        <a:ext cx="361429" cy="494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6172E3E-DFED-4938-A4E7-1FAA0802FBDF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326FA7-9424-44BF-B322-E8209EDD055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0186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71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B5894F-D6EC-4473-8747-561113FCC30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E0EAC-F22F-4D67-8FFC-1C44E8461B04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4600-6170-4B1B-9DE4-20276B1E23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26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BF00B-DF65-4223-97B7-99D2CE806A39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2AD2D-9ED5-4FB6-8F2C-A70ACD6D48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80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3037C-98A3-46A5-819C-2CB63EDF2662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CE407-4496-4E78-B1B2-189469D654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326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416A7-1E52-4B48-BD1A-1C79FE6CF612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AD713-8807-4CF6-9582-CCF3A508A3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01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A3A80-7FC1-4ECA-BE96-1C6545857A45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C8676-3177-4B80-B2BB-BFE0A7E760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3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A0107-5E75-4A08-A156-D3C3B0B65252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B00E3-11D9-4C99-A79E-0FC5FDDF823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54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5616B-E2F1-4CD4-AB44-02322E31EA7C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77930-DA31-42DD-8BD7-D1E729D7BE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48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15D8B-5E43-4E18-94EC-B1BAB003ED2F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6437B-33A6-49DC-B864-326A3202D5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20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D9271-2E53-40DC-9140-3E75B0B59548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C09B-8CE1-4BB4-AFD4-8F4D7529EDB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58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759F-3B7B-4CF6-8083-FD0DC321A879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6E1E-044F-479B-A4D1-146B2371E97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373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EE1F-7270-462F-AD99-3F302F114DB8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875B9-0EC1-4ED6-8CCB-DE1172DB2D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008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74E82-5EC9-4F05-ABF3-2B255A170650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7D4B1-9FD8-4270-B8FD-2ED695FA24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446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EB5A-22A0-4AE9-8E26-142A6E404CD8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ED7B9-CC42-4C91-8DC3-23F67760C0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935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00D6-7FF9-496F-B49B-AA18F9E42BFF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591EE-1125-442C-98E6-59C6B7AB96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427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273DC-B880-443A-9699-F5DCDBEC3E89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60ED3-290D-4D3C-BA93-886AAD8FA1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489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CFB55-925E-4D40-ADD9-E5F7070C35E3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D2E37-735C-4241-8E6F-CC130799A4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345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973A-9A73-4711-8C1A-2E13DCB1A047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7E292-5628-45EC-A8F0-F6EFBA584E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13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8D425-D5B9-4EFD-B9FE-47A50C46CB92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F28F5-7F4A-43D2-BC6B-4D9062A058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115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884E-83DB-4A95-8313-1040F3150E8D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2D30E-7E34-4756-B21D-0AF54C9E85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182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E0C94-3DD5-4E09-B734-9DC863119571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3926A-855C-458A-A6B6-6E88FE1624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852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D41EB-4C9D-444E-9E7D-8AFD754F0D87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3CD25-07EE-4161-B0B0-CBA1370891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5065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BBC23-0307-4BCD-A883-005DFDD2A3D5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9B0B9-2D1D-437F-A95B-DFC141E8A1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1279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64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077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93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70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606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59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26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08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91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71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04/10/2019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3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1CA13F-7624-4FD2-BE56-E3E04A0679AC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5BF9AC-1C38-4D39-B83E-C6D27DB508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m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95782F-8726-4FE1-9DC1-12E117985A57}" type="datetimeFigureOut">
              <a:rPr lang="pt-BR"/>
              <a:pPr>
                <a:defRPr/>
              </a:pPr>
              <a:t>04/10/2019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2A27C9-059C-4249-8207-3464C53B9F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A5E15B5-F8A7-449A-B614-F351C7B7FCAD}" type="datetimeFigureOut">
              <a:rPr lang="pt-B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04/10/2019</a:t>
            </a:fld>
            <a:endParaRPr lang="pt-B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F071C44-DE8F-4696-B19F-6B59B02EA09C}" type="slidenum">
              <a:rPr lang="pt-B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7" name="Imagem 7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971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6"/>
          <p:cNvSpPr txBox="1">
            <a:spLocks noChangeArrowheads="1"/>
          </p:cNvSpPr>
          <p:nvPr/>
        </p:nvSpPr>
        <p:spPr bwMode="auto">
          <a:xfrm>
            <a:off x="0" y="4503891"/>
            <a:ext cx="9143999" cy="18774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3600" b="1" dirty="0">
                <a:solidFill>
                  <a:srgbClr val="102766"/>
                </a:solidFill>
                <a:latin typeface="Calibri" pitchFamily="34" charset="0"/>
                <a:cs typeface="+mn-cs"/>
              </a:rPr>
              <a:t> Ciências </a:t>
            </a:r>
            <a:r>
              <a:rPr lang="pt-BR" sz="3600" b="1" dirty="0" smtClean="0">
                <a:solidFill>
                  <a:srgbClr val="102766"/>
                </a:solidFill>
                <a:latin typeface="Calibri" pitchFamily="34" charset="0"/>
                <a:cs typeface="+mn-cs"/>
              </a:rPr>
              <a:t>Humanas </a:t>
            </a:r>
            <a:r>
              <a:rPr lang="pt-BR" sz="3600" b="1" dirty="0">
                <a:solidFill>
                  <a:srgbClr val="102766"/>
                </a:solidFill>
                <a:latin typeface="Calibri" pitchFamily="34" charset="0"/>
                <a:cs typeface="+mn-cs"/>
              </a:rPr>
              <a:t>e suas </a:t>
            </a:r>
            <a:endParaRPr lang="pt-BR" sz="3600" b="1" dirty="0" smtClean="0">
              <a:solidFill>
                <a:srgbClr val="102766"/>
              </a:solidFill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3600" b="1" dirty="0" smtClean="0">
                <a:solidFill>
                  <a:srgbClr val="102766"/>
                </a:solidFill>
                <a:latin typeface="Calibri" pitchFamily="34" charset="0"/>
                <a:cs typeface="+mn-cs"/>
              </a:rPr>
              <a:t>Tecnologias </a:t>
            </a:r>
            <a:r>
              <a:rPr lang="pt-BR" sz="3600" b="1" dirty="0">
                <a:solidFill>
                  <a:srgbClr val="102766"/>
                </a:solidFill>
                <a:latin typeface="Calibri" pitchFamily="34" charset="0"/>
                <a:cs typeface="+mn-cs"/>
              </a:rPr>
              <a:t>- </a:t>
            </a:r>
            <a:r>
              <a:rPr lang="pt-BR" sz="3600" b="1" dirty="0" smtClean="0">
                <a:solidFill>
                  <a:srgbClr val="102766"/>
                </a:solidFill>
                <a:latin typeface="Calibri" pitchFamily="34" charset="0"/>
                <a:cs typeface="+mn-cs"/>
              </a:rPr>
              <a:t>História</a:t>
            </a:r>
            <a:endParaRPr lang="pt-BR" sz="3600" b="1" dirty="0">
              <a:solidFill>
                <a:srgbClr val="102766"/>
              </a:solidFill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solidFill>
                  <a:srgbClr val="102766"/>
                </a:solidFill>
                <a:latin typeface="Calibri" pitchFamily="34" charset="0"/>
                <a:cs typeface="+mn-cs"/>
              </a:rPr>
              <a:t>Ensino Fundamental, 9</a:t>
            </a:r>
            <a:r>
              <a:rPr lang="pt-BR" sz="2000" dirty="0" smtClean="0">
                <a:solidFill>
                  <a:srgbClr val="102766"/>
                </a:solidFill>
                <a:latin typeface="Calibri" pitchFamily="34" charset="0"/>
                <a:cs typeface="+mn-cs"/>
              </a:rPr>
              <a:t>º Ano</a:t>
            </a:r>
            <a:endParaRPr lang="pt-BR" sz="2000" dirty="0">
              <a:solidFill>
                <a:srgbClr val="102766"/>
              </a:solidFill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102766"/>
                </a:solidFill>
                <a:latin typeface="Calibri" pitchFamily="34" charset="0"/>
                <a:cs typeface="+mn-cs"/>
              </a:rPr>
              <a:t>Crise do Socialismo</a:t>
            </a:r>
          </a:p>
        </p:txBody>
      </p:sp>
    </p:spTree>
    <p:extLst>
      <p:ext uri="{BB962C8B-B14F-4D97-AF65-F5344CB8AC3E}">
        <p14:creationId xmlns:p14="http://schemas.microsoft.com/office/powerpoint/2010/main" val="414909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0" y="981075"/>
            <a:ext cx="9144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3000" b="1">
                <a:latin typeface="Tahoma" pitchFamily="34" charset="0"/>
                <a:cs typeface="Tahoma" pitchFamily="34" charset="0"/>
              </a:rPr>
              <a:t>COMO SURGIU O SOCIALISMO</a:t>
            </a:r>
            <a:endParaRPr lang="pt-BR" sz="3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-19050" y="5300663"/>
            <a:ext cx="9144000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dirty="0"/>
              <a:t>  </a:t>
            </a:r>
            <a:r>
              <a:rPr lang="pt-BR" sz="2600" dirty="0"/>
              <a:t>A riqueza se concentrava nas mãos da classe minoritária dos </a:t>
            </a:r>
            <a:r>
              <a:rPr lang="pt-BR" sz="2600" dirty="0" smtClean="0"/>
              <a:t>burgueses, </a:t>
            </a:r>
            <a:r>
              <a:rPr lang="pt-BR" sz="2600" dirty="0"/>
              <a:t>e a imensa maioria da população trabalhava muito e ganhava pouco.</a:t>
            </a:r>
            <a:r>
              <a:rPr lang="pt-BR" dirty="0"/>
              <a:t>       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-19050" y="1773238"/>
            <a:ext cx="91249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600" dirty="0"/>
              <a:t>As ideias socialistas surgiram na Europa no século </a:t>
            </a:r>
            <a:r>
              <a:rPr lang="pt-BR" sz="2600" dirty="0" smtClean="0"/>
              <a:t>XVIII, </a:t>
            </a:r>
            <a:r>
              <a:rPr lang="pt-BR" sz="2600" dirty="0"/>
              <a:t>no momento da </a:t>
            </a:r>
            <a:r>
              <a:rPr lang="pt-BR" sz="2600" dirty="0" smtClean="0"/>
              <a:t>Revolução </a:t>
            </a:r>
            <a:r>
              <a:rPr lang="pt-BR" sz="2600" dirty="0"/>
              <a:t>I</a:t>
            </a:r>
            <a:r>
              <a:rPr lang="pt-BR" sz="2600" dirty="0" smtClean="0"/>
              <a:t>ndustrial</a:t>
            </a:r>
            <a:r>
              <a:rPr lang="pt-BR" sz="2600" dirty="0"/>
              <a:t>.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-19050" y="2852738"/>
            <a:ext cx="91249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600" dirty="0"/>
              <a:t>Naquela </a:t>
            </a:r>
            <a:r>
              <a:rPr lang="pt-BR" sz="2600" dirty="0" smtClean="0"/>
              <a:t>época, </a:t>
            </a:r>
            <a:r>
              <a:rPr lang="pt-BR" sz="2600" dirty="0"/>
              <a:t>as cidades cresciam com o aumento das </a:t>
            </a:r>
            <a:r>
              <a:rPr lang="pt-BR" sz="2600" dirty="0" smtClean="0"/>
              <a:t>indústrias</a:t>
            </a:r>
            <a:r>
              <a:rPr lang="pt-BR" sz="2600" dirty="0"/>
              <a:t>, havia muitos imigrantes do meio rural, a forma de trabalho assalariada </a:t>
            </a:r>
            <a:r>
              <a:rPr lang="pt-BR" sz="2600" dirty="0" smtClean="0"/>
              <a:t>era </a:t>
            </a:r>
            <a:r>
              <a:rPr lang="pt-BR" sz="2600" dirty="0"/>
              <a:t>cada vez mais comum, e os operários tinham uma enorme jornada de trabalho, de 12 </a:t>
            </a:r>
            <a:r>
              <a:rPr lang="pt-BR" sz="2600" dirty="0" smtClean="0"/>
              <a:t>a </a:t>
            </a:r>
            <a:r>
              <a:rPr lang="pt-BR" sz="2600" dirty="0"/>
              <a:t>16 </a:t>
            </a:r>
            <a:r>
              <a:rPr lang="pt-BR" sz="2600" dirty="0" smtClean="0"/>
              <a:t>hora por dia.</a:t>
            </a:r>
            <a:endParaRPr lang="pt-B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3" grpId="0"/>
      <p:bldP spid="4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63625"/>
            <a:ext cx="8229600" cy="4525963"/>
          </a:xfrm>
        </p:spPr>
        <p:txBody>
          <a:bodyPr/>
          <a:lstStyle/>
          <a:p>
            <a:r>
              <a:rPr lang="pt-BR" sz="3000" dirty="0" smtClean="0"/>
              <a:t>As ideias socialistas defendiam a substituição, por meios pacíficos ou revolução armada, do capitalismo por um sistema mais justo e igualitário.</a:t>
            </a:r>
          </a:p>
          <a:p>
            <a:r>
              <a:rPr lang="pt-BR" sz="3000" dirty="0" smtClean="0"/>
              <a:t>Em uma sociedade socialista, a economia é planificada, ou seja, dirigida pelos planos que o Estado impõe. A administração das principais empresas fica a cargo do estado, impede-se o predomínio do mercado.</a:t>
            </a:r>
          </a:p>
          <a:p>
            <a:r>
              <a:rPr lang="pt-BR" sz="3000" dirty="0" smtClean="0"/>
              <a:t>As experiências socialistas do século XX sofreram maiores influências das ideias dos estudiosos Karl Marx e Friedrich Engels.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49708" y="2219351"/>
            <a:ext cx="4500562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200" dirty="0"/>
              <a:t>O termo socialismo designa um sistema político e econômico baseado na socialização dos modos de produção, opondo-se aos princípios capitalistas. Seus primeiros teóricos foram o empresário britânico Robert Owen, o aristocrata francês Claude de Saint-Simon e Fourier.</a:t>
            </a: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35496" y="519900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 smtClean="0"/>
              <a:t>Imagem: Ivan </a:t>
            </a:r>
            <a:r>
              <a:rPr lang="pt-BR" sz="1000" dirty="0"/>
              <a:t>Vasilyevich Simakov / domínio público.</a:t>
            </a:r>
          </a:p>
        </p:txBody>
      </p:sp>
      <p:pic>
        <p:nvPicPr>
          <p:cNvPr id="8" name="Picture 2" descr="File:CominternI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19351"/>
            <a:ext cx="4509137" cy="300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17575"/>
            <a:ext cx="9144000" cy="1143000"/>
          </a:xfrm>
        </p:spPr>
        <p:txBody>
          <a:bodyPr/>
          <a:lstStyle/>
          <a:p>
            <a:r>
              <a:rPr lang="pt-BR" sz="3400" b="1" smtClean="0">
                <a:latin typeface="Tahoma" pitchFamily="34" charset="0"/>
                <a:cs typeface="Tahoma" pitchFamily="34" charset="0"/>
              </a:rPr>
              <a:t>A IMPLANTAÇÃO DO SOCIALISMO NA URSS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98663"/>
            <a:ext cx="8229600" cy="3878262"/>
          </a:xfrm>
        </p:spPr>
        <p:txBody>
          <a:bodyPr/>
          <a:lstStyle/>
          <a:p>
            <a:r>
              <a:rPr lang="pt-BR" sz="4000" dirty="0" smtClean="0"/>
              <a:t>A primeira nação a adotar o socialismo foi a Rússia, em 1917. </a:t>
            </a:r>
            <a:r>
              <a:rPr lang="pt-BR" sz="4000" dirty="0"/>
              <a:t>E</a:t>
            </a:r>
            <a:r>
              <a:rPr lang="pt-BR" sz="4000" dirty="0" smtClean="0"/>
              <a:t>m 1922, passou a se chamar União </a:t>
            </a:r>
            <a:r>
              <a:rPr lang="pt-BR" sz="4000" dirty="0"/>
              <a:t>S</a:t>
            </a:r>
            <a:r>
              <a:rPr lang="pt-BR" sz="4000" dirty="0" smtClean="0"/>
              <a:t>oviética, anexando novos territórios. A Mongólia foi o segundo país a se tornar socialista. 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r>
              <a:rPr lang="pt-BR" sz="4000" dirty="0" smtClean="0"/>
              <a:t>Com o fim da Segunda Guerra Mundial, os países da Europa Oriental deixaram o mundo capitalista: Iugoslávia, Hungria, Alemanha oriental, Polônia, Romênia, Bulgária, Tchecoslováquia e Albânia. Em 1949, foi a vez da China e, mais tarde, de Cuba.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1075"/>
            <a:ext cx="8435975" cy="4525963"/>
          </a:xfrm>
        </p:spPr>
        <p:txBody>
          <a:bodyPr/>
          <a:lstStyle/>
          <a:p>
            <a:pPr>
              <a:defRPr/>
            </a:pPr>
            <a:r>
              <a:rPr lang="pt-BR" sz="3800" dirty="0"/>
              <a:t>Vietnã, Camboja, Laos, Angola, </a:t>
            </a:r>
            <a:r>
              <a:rPr lang="pt-BR" sz="3800" dirty="0" smtClean="0"/>
              <a:t>Moçambique e </a:t>
            </a:r>
            <a:r>
              <a:rPr lang="pt-BR" sz="3800" dirty="0"/>
              <a:t>Guiné-Bissau também aderiram, mais tarde, ao socialismo. O bloco socialista abrangia 6% da população mundial nos anos 20. Nos anos </a:t>
            </a:r>
            <a:r>
              <a:rPr lang="pt-BR" sz="3800" dirty="0" smtClean="0"/>
              <a:t>80, </a:t>
            </a:r>
            <a:r>
              <a:rPr lang="pt-BR" sz="3800" dirty="0"/>
              <a:t>esse </a:t>
            </a:r>
            <a:r>
              <a:rPr lang="pt-BR" sz="3800" dirty="0" smtClean="0"/>
              <a:t>número </a:t>
            </a:r>
            <a:r>
              <a:rPr lang="pt-BR" sz="3800" dirty="0"/>
              <a:t>chegava a 34%, fazendo </a:t>
            </a:r>
            <a:r>
              <a:rPr lang="pt-BR" sz="3800" dirty="0" smtClean="0"/>
              <a:t>até </a:t>
            </a:r>
            <a:r>
              <a:rPr lang="pt-BR" sz="3800" dirty="0"/>
              <a:t>que alguns estudiosos acreditassem que o capitalismo seria </a:t>
            </a:r>
            <a:r>
              <a:rPr lang="pt-BR" sz="3800" dirty="0" smtClean="0"/>
              <a:t>extinto </a:t>
            </a:r>
            <a:r>
              <a:rPr lang="pt-BR" sz="3800" dirty="0"/>
              <a:t>do planeta</a:t>
            </a:r>
            <a:r>
              <a:rPr lang="pt-BR" sz="3800" dirty="0" smtClean="0"/>
              <a:t>.</a:t>
            </a:r>
            <a:endParaRPr lang="pt-BR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17213327"/>
              </p:ext>
            </p:extLst>
          </p:nvPr>
        </p:nvGraphicFramePr>
        <p:xfrm>
          <a:off x="179512" y="1052736"/>
          <a:ext cx="882047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263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0638" y="836613"/>
            <a:ext cx="9144001" cy="922337"/>
          </a:xfrm>
        </p:spPr>
        <p:txBody>
          <a:bodyPr/>
          <a:lstStyle/>
          <a:p>
            <a:r>
              <a:rPr lang="pt-BR" b="1" smtClean="0">
                <a:latin typeface="Tahoma" pitchFamily="34" charset="0"/>
                <a:cs typeface="Tahoma" pitchFamily="34" charset="0"/>
              </a:rPr>
              <a:t>FATORES DA RUÍNA</a:t>
            </a:r>
            <a:endParaRPr lang="pt-BR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463800"/>
            <a:ext cx="9144000" cy="2405063"/>
          </a:xfrm>
        </p:spPr>
        <p:txBody>
          <a:bodyPr/>
          <a:lstStyle/>
          <a:p>
            <a:r>
              <a:rPr lang="pt-BR" sz="4000" dirty="0" smtClean="0"/>
              <a:t>No início dos anos 80, o socialismo entrou em crise na ex-URSS. O principal motivo para isso foi a defasagem da produção industrial.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919163"/>
            <a:ext cx="9144000" cy="4525962"/>
          </a:xfrm>
        </p:spPr>
        <p:txBody>
          <a:bodyPr/>
          <a:lstStyle/>
          <a:p>
            <a:r>
              <a:rPr lang="pt-BR" sz="4000" dirty="0"/>
              <a:t>C</a:t>
            </a:r>
            <a:r>
              <a:rPr lang="pt-BR" sz="4000" dirty="0" smtClean="0"/>
              <a:t>omo as empresas eram estatais, não havia o risco de falência; portanto, quer houvesse produção quer não houvesse, os empregados recebiam seus salários sem alterações.</a:t>
            </a:r>
          </a:p>
          <a:p>
            <a:r>
              <a:rPr lang="pt-BR" sz="4000" dirty="0"/>
              <a:t>I</a:t>
            </a:r>
            <a:r>
              <a:rPr lang="pt-BR" sz="4000" dirty="0" smtClean="0"/>
              <a:t>sso gerava um grande desânimo e desestímulo por parte dos trabalhadores, que não se importavam se as metas dos planos seriam cumpridas ou não.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12863"/>
            <a:ext cx="8229600" cy="3700462"/>
          </a:xfrm>
        </p:spPr>
        <p:txBody>
          <a:bodyPr/>
          <a:lstStyle/>
          <a:p>
            <a:r>
              <a:rPr lang="pt-BR" sz="4000" dirty="0"/>
              <a:t>D</a:t>
            </a:r>
            <a:r>
              <a:rPr lang="pt-BR" sz="4000" dirty="0" smtClean="0"/>
              <a:t>essa forma, havia filas de espera para aquisição de um eletrodoméstico, as roupas não tinham variedade e os sapatos eram produzidos em poucas cores e tamanhos.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r>
              <a:rPr lang="pt-BR" sz="4000" dirty="0"/>
              <a:t>C</a:t>
            </a:r>
            <a:r>
              <a:rPr lang="pt-BR" sz="4000" dirty="0" smtClean="0"/>
              <a:t>om o passar do tempo, os soviéticos começaram a rejeitar os produtos que eles mesmos produziam, principalmente pela proximidade com países capitalistas.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1196975"/>
            <a:ext cx="8229600" cy="4103688"/>
          </a:xfrm>
        </p:spPr>
        <p:txBody>
          <a:bodyPr/>
          <a:lstStyle/>
          <a:p>
            <a:r>
              <a:rPr lang="pt-BR" dirty="0" smtClean="0"/>
              <a:t>Com o excesso de centralização do poder, a classe de dirigentes, bem como os funcionários de alto escalão do governo, passaram a desfrutar de privilégios que não faziam parte do cotidiano da maioria da população, o que era bastante contraditório, pois o socialismo buscava a construção de uma sociedade igualitária.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pt-BR" dirty="0" smtClean="0"/>
              <a:t>Em todo o transcorrer da década de 80, a União Soviética enfrentou uma profunda crise, atingindo a política e a economia. Tal instabilidade foi resultado de diversos fatores, dentre os quais podemos destacar o baixo nível tecnológico em relação aos outros países. Isso porque o país investiu somente na indústria bélica, deixando de lado a produção de bens de consumo, além da diminuição drástica da produção agropecuária e industrial.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52513"/>
            <a:ext cx="9144000" cy="1143000"/>
          </a:xfrm>
        </p:spPr>
        <p:txBody>
          <a:bodyPr/>
          <a:lstStyle/>
          <a:p>
            <a:r>
              <a:rPr lang="pt-BR" sz="3600" b="1" smtClean="0">
                <a:latin typeface="Tahoma" pitchFamily="34" charset="0"/>
                <a:cs typeface="Tahoma" pitchFamily="34" charset="0"/>
              </a:rPr>
              <a:t>OUTROS FATORES DA RUÍNA DO SOCIALISMO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420938"/>
            <a:ext cx="8229600" cy="3455987"/>
          </a:xfrm>
        </p:spPr>
        <p:txBody>
          <a:bodyPr/>
          <a:lstStyle/>
          <a:p>
            <a:r>
              <a:rPr lang="pt-BR" sz="3400" dirty="0" smtClean="0"/>
              <a:t>A planificação da economia fazia os planos terem força de lei e, por um período de cinco anos, a vida econômica do país limitava-se a atingir determinados objetivos propostos, "cumprir metas estabelecidas", sem que os diretores nomeados para as empresas ganhassem autonomia</a:t>
            </a:r>
            <a:r>
              <a:rPr lang="pt-BR" dirty="0" smtClean="0"/>
              <a:t>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r>
              <a:rPr lang="pt-BR" sz="4000" dirty="0" smtClean="0"/>
              <a:t>A ausência de liberdade democrática, representada pela existência de um só partido político e dos privilégios que determinados segmentos da sociedade – principalmente os burocratas e autoridades do partido único – possuíam.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r>
              <a:rPr lang="pt-BR" sz="4000" dirty="0" smtClean="0"/>
              <a:t>Os efeitos da propaganda do capitalismo – o sonho de consumo, as liberdades e as oportunidades individuais, o sucesso pessoal no mundo ocidental –, que conseguia penetrar no mundo socialista, contribuindo para aumentar a insatisfação do povo.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836613"/>
            <a:ext cx="9144000" cy="777875"/>
          </a:xfrm>
        </p:spPr>
        <p:txBody>
          <a:bodyPr/>
          <a:lstStyle/>
          <a:p>
            <a:r>
              <a:rPr lang="pt-BR" sz="3800" b="1" smtClean="0">
                <a:latin typeface="Tahoma" pitchFamily="34" charset="0"/>
                <a:cs typeface="Tahoma" pitchFamily="34" charset="0"/>
              </a:rPr>
              <a:t>A PERESTRÓICA E A </a:t>
            </a:r>
            <a:r>
              <a:rPr lang="pt-BR" sz="3800" b="1" i="1" smtClean="0">
                <a:latin typeface="Tahoma" pitchFamily="34" charset="0"/>
                <a:cs typeface="Tahoma" pitchFamily="34" charset="0"/>
              </a:rPr>
              <a:t>GLASNOST</a:t>
            </a:r>
            <a:endParaRPr lang="pt-BR" sz="3800" b="1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16100"/>
            <a:ext cx="8229600" cy="3989388"/>
          </a:xfrm>
        </p:spPr>
        <p:txBody>
          <a:bodyPr/>
          <a:lstStyle/>
          <a:p>
            <a:r>
              <a:rPr lang="pt-BR" sz="3600" dirty="0" smtClean="0"/>
              <a:t>Em 1985, com a morte de </a:t>
            </a:r>
            <a:r>
              <a:rPr lang="pt-BR" sz="3600" dirty="0" err="1" smtClean="0"/>
              <a:t>Konstantin</a:t>
            </a:r>
            <a:r>
              <a:rPr lang="pt-BR" sz="3600" dirty="0" smtClean="0"/>
              <a:t> </a:t>
            </a:r>
            <a:r>
              <a:rPr lang="pt-BR" sz="3600" dirty="0" err="1" smtClean="0"/>
              <a:t>Tchernenko</a:t>
            </a:r>
            <a:r>
              <a:rPr lang="pt-BR" sz="3600" dirty="0" smtClean="0"/>
              <a:t>, Mikhail Gorbatchov assumiu a secretaria geral do partido. Começava a ser implementado um amplo plano de reformas na URSS, com a Perestroica – reconstrução da econômica – e a </a:t>
            </a:r>
            <a:r>
              <a:rPr lang="pt-BR" sz="3600" i="1" dirty="0" smtClean="0"/>
              <a:t>Glasnost</a:t>
            </a:r>
            <a:r>
              <a:rPr lang="pt-BR" sz="3600" dirty="0" smtClean="0"/>
              <a:t> – transparência na política.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3492500" y="2192338"/>
            <a:ext cx="56515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800" dirty="0"/>
              <a:t>As suas tentativas de reforma conduziram ao final da Guerra Fria e, ainda que não tivesse esse objetivo, terminou com o poderio do Partido Comunista no país, </a:t>
            </a:r>
            <a:r>
              <a:rPr lang="pt-BR" sz="2800" dirty="0" smtClean="0"/>
              <a:t>levando </a:t>
            </a:r>
            <a:r>
              <a:rPr lang="pt-BR" sz="2800" dirty="0"/>
              <a:t>até mesmo à dissolução da União </a:t>
            </a:r>
            <a:r>
              <a:rPr lang="pt-BR" sz="2800" dirty="0" smtClean="0"/>
              <a:t>Soviética.</a:t>
            </a:r>
            <a:endParaRPr lang="pt-BR" sz="2800" dirty="0"/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0" y="1052513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BR" sz="3200" b="1">
                <a:latin typeface="Tahoma" pitchFamily="34" charset="0"/>
                <a:cs typeface="Tahoma" pitchFamily="34" charset="0"/>
              </a:rPr>
              <a:t>MIKHAIL GORBACHEV</a:t>
            </a:r>
            <a:endParaRPr lang="pt-BR"/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1"/>
          <p:cNvSpPr/>
          <p:nvPr/>
        </p:nvSpPr>
        <p:spPr>
          <a:xfrm rot="16200000">
            <a:off x="-1358400" y="3694231"/>
            <a:ext cx="31117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err="1" smtClean="0"/>
              <a:t>Imagem</a:t>
            </a:r>
            <a:r>
              <a:rPr lang="en-US" sz="1000" dirty="0" smtClean="0"/>
              <a:t>: White </a:t>
            </a:r>
            <a:r>
              <a:rPr lang="en-US" sz="1000" dirty="0"/>
              <a:t>House Photo Office / public domain.</a:t>
            </a:r>
            <a:endParaRPr lang="pt-BR" sz="1000" dirty="0"/>
          </a:p>
        </p:txBody>
      </p:sp>
      <p:pic>
        <p:nvPicPr>
          <p:cNvPr id="9" name="Picture 2" descr="File:Mikhail Gorbachev 19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90575"/>
            <a:ext cx="2952328" cy="299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525962"/>
          </a:xfrm>
        </p:spPr>
        <p:txBody>
          <a:bodyPr/>
          <a:lstStyle/>
          <a:p>
            <a:r>
              <a:rPr lang="pt-BR" sz="3600" dirty="0" smtClean="0"/>
              <a:t>As primeiras evidências dessas reformas foram, dentre outras: a diminuição da censura, a anistia e a libertação dos dissidentes políticos e as medidas liberalizantes em vários setores da vida e da sociedade soviética. Gorbatchov surpreendeu o mundo quando, de forma unilateral, comprometeu-se a suspender os testes nucleares subterrâneos.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1196975"/>
            <a:ext cx="8229600" cy="4525963"/>
          </a:xfrm>
        </p:spPr>
        <p:txBody>
          <a:bodyPr/>
          <a:lstStyle/>
          <a:p>
            <a:r>
              <a:rPr lang="pt-BR" sz="3600" dirty="0" smtClean="0"/>
              <a:t>Em fevereiro de 1986, durante o XXVII Congresso dos PCUS, lançou as linhas gerais de seu plano de reforma para a URSS. Em 26 de Abril, o acidente nuclear de Chernobyl (Ucrânia) liberou uma imensa nuvem radioativa que ameaçava contaminar regiões importantes da URSS e Europa</a:t>
            </a:r>
            <a:r>
              <a:rPr lang="pt-BR" dirty="0" smtClean="0"/>
              <a:t>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60825"/>
          </a:xfrm>
        </p:spPr>
        <p:txBody>
          <a:bodyPr/>
          <a:lstStyle/>
          <a:p>
            <a:r>
              <a:rPr lang="pt-BR" sz="3600" smtClean="0"/>
              <a:t>O acidente foi tratado com transparência singular sem precedentes na história da URSS. Seria a primeira grande prova da </a:t>
            </a:r>
            <a:r>
              <a:rPr lang="pt-BR" sz="3600" i="1" smtClean="0"/>
              <a:t>glasnost</a:t>
            </a:r>
            <a:r>
              <a:rPr lang="pt-BR" sz="3600" smtClean="0"/>
              <a:t>. Nesse mesmo ano, Gorbatchov telefonou, pessoalmente, ao físico A. Sakharov, preso na cidade de Gorki, para comunicar sua libertação.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r>
              <a:rPr lang="pt-BR" dirty="0" smtClean="0"/>
              <a:t>Em 1987, surgem, na cúpula do PCUS, as primeiras controvérsias sobre os caminhos, ritmos e prazos da Perestroica. Em uma sessão plenária do comitê central do PCUS, em novembro, Boris Yeltsin fez pesadas críticas aos burocratas do partido, em particular a Igor </a:t>
            </a:r>
            <a:r>
              <a:rPr lang="pt-BR" dirty="0" err="1" smtClean="0"/>
              <a:t>Ligatchov</a:t>
            </a:r>
            <a:r>
              <a:rPr lang="pt-BR" dirty="0" smtClean="0"/>
              <a:t> e pediu mais agilidade e profundidade nas reformas. 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pt-BR" dirty="0" smtClean="0"/>
              <a:t>Diante dos problemas apresentados, a população soviética ficava cada vez mais descontente com o sistema socialista. A insatisfação popular reforçava o anseio de surgir uma abertura política e econômica no país para buscar melhorias sociais. O desejo de implantar um governo democrático na União Soviética consolidou a queda do socialismo no país. Fato este que ligeiramente atingiu o Leste Europeu, buscando integrar- se  ao mundo capitalista.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2" descr="File:Eastern-Europe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78201"/>
            <a:ext cx="4176464" cy="461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20280" y="5661248"/>
            <a:ext cx="360040" cy="288032"/>
          </a:xfrm>
          <a:prstGeom prst="rect">
            <a:avLst/>
          </a:prstGeom>
          <a:solidFill>
            <a:srgbClr val="9966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6"/>
          <p:cNvSpPr/>
          <p:nvPr/>
        </p:nvSpPr>
        <p:spPr>
          <a:xfrm>
            <a:off x="2520280" y="5949280"/>
            <a:ext cx="360040" cy="288032"/>
          </a:xfrm>
          <a:prstGeom prst="rect">
            <a:avLst/>
          </a:prstGeom>
          <a:solidFill>
            <a:srgbClr val="FFB953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7"/>
          <p:cNvSpPr/>
          <p:nvPr/>
        </p:nvSpPr>
        <p:spPr>
          <a:xfrm>
            <a:off x="2520280" y="6237312"/>
            <a:ext cx="360040" cy="288032"/>
          </a:xfrm>
          <a:prstGeom prst="rect">
            <a:avLst/>
          </a:prstGeom>
          <a:solidFill>
            <a:srgbClr val="FFD393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8"/>
          <p:cNvSpPr/>
          <p:nvPr/>
        </p:nvSpPr>
        <p:spPr>
          <a:xfrm>
            <a:off x="2520280" y="6525344"/>
            <a:ext cx="360040" cy="288032"/>
          </a:xfrm>
          <a:prstGeom prst="rect">
            <a:avLst/>
          </a:prstGeom>
          <a:solidFill>
            <a:srgbClr val="FFEC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5"/>
          <p:cNvSpPr/>
          <p:nvPr/>
        </p:nvSpPr>
        <p:spPr>
          <a:xfrm>
            <a:off x="2880320" y="5661247"/>
            <a:ext cx="6960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 smtClean="0"/>
              <a:t>Rússia.</a:t>
            </a:r>
            <a:endParaRPr lang="pt-BR" sz="1200" dirty="0"/>
          </a:p>
        </p:txBody>
      </p:sp>
      <p:sp>
        <p:nvSpPr>
          <p:cNvPr id="10" name="Rectangle 9"/>
          <p:cNvSpPr/>
          <p:nvPr/>
        </p:nvSpPr>
        <p:spPr>
          <a:xfrm>
            <a:off x="2880320" y="593824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/>
              <a:t>outros países anteriormente parte da </a:t>
            </a:r>
            <a:r>
              <a:rPr lang="pt-BR" sz="1200" dirty="0" smtClean="0"/>
              <a:t>URSS.</a:t>
            </a:r>
            <a:endParaRPr lang="pt-BR" sz="1200" dirty="0"/>
          </a:p>
        </p:txBody>
      </p:sp>
      <p:sp>
        <p:nvSpPr>
          <p:cNvPr id="11" name="Rectangle 10"/>
          <p:cNvSpPr/>
          <p:nvPr/>
        </p:nvSpPr>
        <p:spPr>
          <a:xfrm>
            <a:off x="2880320" y="621524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/>
              <a:t>membros do Pacto de </a:t>
            </a:r>
            <a:r>
              <a:rPr lang="pt-BR" sz="1200" dirty="0" smtClean="0"/>
              <a:t>Varsóvia.</a:t>
            </a:r>
            <a:endParaRPr lang="pt-BR" sz="1200" dirty="0"/>
          </a:p>
        </p:txBody>
      </p:sp>
      <p:sp>
        <p:nvSpPr>
          <p:cNvPr id="12" name="Rectangle 12"/>
          <p:cNvSpPr/>
          <p:nvPr/>
        </p:nvSpPr>
        <p:spPr>
          <a:xfrm rot="16200000">
            <a:off x="5861455" y="4543457"/>
            <a:ext cx="18437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 smtClean="0"/>
              <a:t>Imagem: Joy </a:t>
            </a:r>
            <a:r>
              <a:rPr lang="pt-BR" sz="1000" dirty="0"/>
              <a:t>/ public domain.</a:t>
            </a:r>
          </a:p>
        </p:txBody>
      </p:sp>
      <p:sp>
        <p:nvSpPr>
          <p:cNvPr id="13" name="Rectangle 11"/>
          <p:cNvSpPr/>
          <p:nvPr/>
        </p:nvSpPr>
        <p:spPr>
          <a:xfrm>
            <a:off x="2890976" y="6521307"/>
            <a:ext cx="61455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outros antigos regimes comunistas não alinhados com </a:t>
            </a:r>
            <a:r>
              <a:rPr lang="pt-BR" sz="1200" dirty="0" smtClean="0"/>
              <a:t>Moscou.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08050"/>
            <a:ext cx="9144000" cy="850900"/>
          </a:xfrm>
        </p:spPr>
        <p:txBody>
          <a:bodyPr/>
          <a:lstStyle/>
          <a:p>
            <a:r>
              <a:rPr lang="pt-BR" b="1" smtClean="0"/>
              <a:t>A TENSÃO DA GUERRA FRIA</a:t>
            </a:r>
            <a:endParaRPr lang="pt-BR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60563"/>
            <a:ext cx="8578850" cy="3124200"/>
          </a:xfrm>
        </p:spPr>
        <p:txBody>
          <a:bodyPr/>
          <a:lstStyle/>
          <a:p>
            <a:r>
              <a:rPr lang="pt-BR" sz="4000" dirty="0" smtClean="0"/>
              <a:t>Logo após a Segunda Guerra, os Estados Unidos e a URSS iniciaram uma corrida armamentista, acelerando seu desenvolvimento bélico e nuclear.</a:t>
            </a:r>
          </a:p>
          <a:p>
            <a:r>
              <a:rPr lang="pt-BR" sz="4000" dirty="0" smtClean="0"/>
              <a:t>Toda essa briga fez que o mundo vivesse, até 1989, sob tensão e temendo uma guerra nuclear.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47725"/>
            <a:ext cx="8686800" cy="4525963"/>
          </a:xfrm>
        </p:spPr>
        <p:txBody>
          <a:bodyPr/>
          <a:lstStyle/>
          <a:p>
            <a:r>
              <a:rPr lang="pt-BR" sz="4000" dirty="0" smtClean="0"/>
              <a:t>Houve também um grande desenvolvimento na corrida espacial, e dizia-se que a URSS havia sido capaz de enviar sondas espaciais à Lua, mas não havia conseguido produzir bons carros e eletrodomésticos.</a:t>
            </a:r>
          </a:p>
          <a:p>
            <a:r>
              <a:rPr lang="pt-BR" sz="4000" dirty="0" smtClean="0"/>
              <a:t>A Guerra Fria chegou ao fim em 1989, após a queda do Muro de Berlim e suposta derrota da URSS.</a:t>
            </a:r>
            <a:endParaRPr lang="pt-BR" dirty="0" smtClean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73025" y="765175"/>
            <a:ext cx="9251950" cy="1143000"/>
          </a:xfrm>
        </p:spPr>
        <p:txBody>
          <a:bodyPr/>
          <a:lstStyle/>
          <a:p>
            <a:r>
              <a:rPr lang="pt-BR" b="1" smtClean="0">
                <a:latin typeface="Tahoma" pitchFamily="34" charset="0"/>
                <a:cs typeface="Tahoma" pitchFamily="34" charset="0"/>
              </a:rPr>
              <a:t>A QUEDA DO MURO DE BERLIM</a:t>
            </a: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43438" y="2132930"/>
            <a:ext cx="46450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200" dirty="0" smtClean="0"/>
              <a:t>Em </a:t>
            </a:r>
            <a:r>
              <a:rPr lang="pt-BR" sz="2200" dirty="0"/>
              <a:t>9 de </a:t>
            </a:r>
            <a:r>
              <a:rPr lang="pt-BR" sz="2200" dirty="0" smtClean="0"/>
              <a:t>novembro </a:t>
            </a:r>
            <a:r>
              <a:rPr lang="pt-BR" sz="2200" dirty="0"/>
              <a:t>de </a:t>
            </a:r>
            <a:r>
              <a:rPr lang="pt-BR" sz="2200" dirty="0" smtClean="0"/>
              <a:t>1989, </a:t>
            </a:r>
            <a:r>
              <a:rPr lang="pt-BR" sz="2200" dirty="0"/>
              <a:t>as duas partes da cidade alemã </a:t>
            </a:r>
            <a:r>
              <a:rPr lang="pt-BR" sz="2200" dirty="0" smtClean="0"/>
              <a:t>de Berlim reuniam-se </a:t>
            </a:r>
            <a:r>
              <a:rPr lang="pt-BR" sz="2200" dirty="0"/>
              <a:t>pela primeira vez em 28 anos para nunca mais voltarem a ser separadas. A cortina de ferro levantou-se e o mundo inteiro </a:t>
            </a:r>
            <a:r>
              <a:rPr lang="pt-BR" sz="2200" dirty="0" smtClean="0"/>
              <a:t>assistiu, </a:t>
            </a:r>
            <a:r>
              <a:rPr lang="pt-BR" sz="2200" dirty="0"/>
              <a:t>pela </a:t>
            </a:r>
            <a:r>
              <a:rPr lang="pt-BR" sz="2200" dirty="0" smtClean="0"/>
              <a:t>televisão, </a:t>
            </a:r>
            <a:r>
              <a:rPr lang="pt-BR" sz="2200" dirty="0"/>
              <a:t>ao último grande evento histórico do século XX, que simbolizou a queda do regime soviético e a entrada da Europa numa nova era.</a:t>
            </a: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35496" y="547716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 smtClean="0"/>
              <a:t>Imagem: Autor </a:t>
            </a:r>
            <a:r>
              <a:rPr lang="pt-BR" sz="1000" dirty="0"/>
              <a:t>desconhecido / disponibilizado por  Lear 21 / GNU Free Documentation License.</a:t>
            </a:r>
          </a:p>
        </p:txBody>
      </p:sp>
      <p:pic>
        <p:nvPicPr>
          <p:cNvPr id="8" name="Picture 2" descr="File:Thefalloftheberlinwall19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62" y="2119242"/>
            <a:ext cx="4505176" cy="339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60563"/>
            <a:ext cx="8229600" cy="3629025"/>
          </a:xfrm>
        </p:spPr>
        <p:txBody>
          <a:bodyPr/>
          <a:lstStyle/>
          <a:p>
            <a:r>
              <a:rPr lang="pt-BR" dirty="0" smtClean="0"/>
              <a:t>Hoje, praticamente não existem países essencialmente socialistas, salvo Cuba. São ainda considerados socialistas: China, Vietnã e Coreia do Norte. Aos poucos, essas nações dão sinais de declínio quanto ao sistema de governo, promovendo gradativamente abertura política e econômica.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88582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400" b="1" dirty="0">
                <a:latin typeface="+mj-lt"/>
                <a:ea typeface="+mj-ea"/>
                <a:cs typeface="+mj-cs"/>
              </a:rPr>
              <a:t>O SOCIALISMO HOJE</a:t>
            </a:r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26988" y="26988"/>
            <a:ext cx="542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itchFamily="34" charset="0"/>
              </a:rPr>
              <a:t>HISTÓRIA, 9º Ano do Ensino Fundamental</a:t>
            </a:r>
            <a:endParaRPr lang="pt-B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defRPr/>
            </a:pP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CRISE DO SOCIALISMO</a:t>
            </a:r>
            <a:endParaRPr lang="pt-B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85763" y="130175"/>
            <a:ext cx="5481637" cy="56197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pt-BR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Tabela de Imagens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7396"/>
              </p:ext>
            </p:extLst>
          </p:nvPr>
        </p:nvGraphicFramePr>
        <p:xfrm>
          <a:off x="251519" y="1556792"/>
          <a:ext cx="8640962" cy="2380050"/>
        </p:xfrm>
        <a:graphic>
          <a:graphicData uri="http://schemas.openxmlformats.org/drawingml/2006/table">
            <a:tbl>
              <a:tblPr/>
              <a:tblGrid>
                <a:gridCol w="562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2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9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3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n° do slide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direito da imagem como está ao lado da foto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link do site onde </a:t>
                      </a: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 </a:t>
                      </a:r>
                      <a:r>
                        <a:rPr lang="pt-BR" sz="14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conseguiu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 informação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Data do Acesso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3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Ivan Vasilyevich Simakov / domínio público.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http://commons.wikimedia.org/wiki/File:CominternIV.jpg?uselang=pt-br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29/08/2012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3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White House Photo Office / public domain.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http://commons.wikimedia.org/wiki/File:Mikhail_Gorbachev_1987.jpg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29/08/2012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3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Joy / public domain.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http://commons.wikimedia.org/wiki/File:Eastern-Europe-small.png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29/08/2012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646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Autor desconhecido / disponibilizado por  Lear 21 / GNU Free Documentation License.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http://commons.wikimedia.org/wiki/File:Thefalloftheberlinwall1989.JPG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29/08/2012</a:t>
                      </a:r>
                    </a:p>
                  </a:txBody>
                  <a:tcPr marL="5515" marR="5515" marT="55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0300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A CRISE DO SOCIALISM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 CRISE DO SOCIALISMO</Template>
  <TotalTime>75</TotalTime>
  <Words>1829</Words>
  <Application>Microsoft Office PowerPoint</Application>
  <PresentationFormat>Apresentação na tela (4:3)</PresentationFormat>
  <Paragraphs>139</Paragraphs>
  <Slides>30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30</vt:i4>
      </vt:variant>
      <vt:variant>
        <vt:lpstr>Apresentações personalizadas</vt:lpstr>
      </vt:variant>
      <vt:variant>
        <vt:i4>1</vt:i4>
      </vt:variant>
    </vt:vector>
  </HeadingPairs>
  <TitlesOfParts>
    <vt:vector size="37" baseType="lpstr">
      <vt:lpstr>Arial</vt:lpstr>
      <vt:lpstr>Calibri</vt:lpstr>
      <vt:lpstr>Tahoma</vt:lpstr>
      <vt:lpstr>A CRISE DO SOCIALISMO</vt:lpstr>
      <vt:lpstr>Personalizar design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 IMPLANTAÇÃO DO SOCIALISMO NA URSS</vt:lpstr>
      <vt:lpstr>Apresentação do PowerPoint</vt:lpstr>
      <vt:lpstr>Apresentação do PowerPoint</vt:lpstr>
      <vt:lpstr>Apresentação do PowerPoint</vt:lpstr>
      <vt:lpstr>FATORES DA RUÍNA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OUTROS FATORES DA RUÍNA DO SOCIALISMO </vt:lpstr>
      <vt:lpstr>Apresentação do PowerPoint</vt:lpstr>
      <vt:lpstr>Apresentação do PowerPoint</vt:lpstr>
      <vt:lpstr>A PERESTRÓICA E A GLASNOST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TENSÃO DA GUERRA FRIA</vt:lpstr>
      <vt:lpstr>Apresentação do PowerPoint</vt:lpstr>
      <vt:lpstr>A QUEDA DO MURO DE BERLIM</vt:lpstr>
      <vt:lpstr>Apresentação do PowerPoint</vt:lpstr>
      <vt:lpstr>Apresentação do PowerPoint</vt:lpstr>
      <vt:lpstr>Apresentação personalizada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Esequias</dc:creator>
  <cp:lastModifiedBy>Vitor Hugo</cp:lastModifiedBy>
  <cp:revision>29</cp:revision>
  <dcterms:created xsi:type="dcterms:W3CDTF">2012-07-05T02:21:51Z</dcterms:created>
  <dcterms:modified xsi:type="dcterms:W3CDTF">2019-10-05T01:06:10Z</dcterms:modified>
</cp:coreProperties>
</file>